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91" r:id="rId29"/>
    <p:sldId id="292" r:id="rId30"/>
    <p:sldId id="293" r:id="rId31"/>
    <p:sldId id="294" r:id="rId32"/>
    <p:sldId id="295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NodeJS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/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are configured directly in </a:t>
            </a:r>
            <a:r>
              <a:rPr lang="en-US" dirty="0" err="1"/>
              <a:t>function.json</a:t>
            </a:r>
            <a:r>
              <a:rPr lang="en-US" dirty="0"/>
              <a:t> for each function in Node.js.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NodeJS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EBE9E-EB82-D61B-2B95-B9643BDC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09" y="2264621"/>
            <a:ext cx="3886200" cy="34480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2D8784-F250-48EA-8314-40365B21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0FD1-E83A-A875-241F-19AD1C92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1026" name="Picture 2" descr="Learn Node.js | Node.js Tutorial for ...">
            <a:extLst>
              <a:ext uri="{FF2B5EF4-FFF2-40B4-BE49-F238E27FC236}">
                <a16:creationId xmlns:a16="http://schemas.microsoft.com/office/drawing/2014/main" id="{4C254005-725F-985D-6F12-61D305C686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52331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scode">
            <a:extLst>
              <a:ext uri="{FF2B5EF4-FFF2-40B4-BE49-F238E27FC236}">
                <a16:creationId xmlns:a16="http://schemas.microsoft.com/office/drawing/2014/main" id="{AA724733-184C-E8F5-FC27-ECEF4E0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964" y="20489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F35CA-AB4E-791B-CEEC-FD5112D2AA4C}"/>
              </a:ext>
            </a:extLst>
          </p:cNvPr>
          <p:cNvSpPr txBox="1"/>
          <p:nvPr/>
        </p:nvSpPr>
        <p:spPr>
          <a:xfrm>
            <a:off x="3304209" y="4028731"/>
            <a:ext cx="48908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Install Node.js (LTS version recommended)</a:t>
            </a:r>
          </a:p>
          <a:p>
            <a:endParaRPr lang="en-US" dirty="0"/>
          </a:p>
          <a:p>
            <a:r>
              <a:rPr lang="en-US" dirty="0"/>
              <a:t>✅ Install Visual Studio Code</a:t>
            </a:r>
          </a:p>
          <a:p>
            <a:endParaRPr lang="en-US" dirty="0"/>
          </a:p>
          <a:p>
            <a:r>
              <a:rPr lang="en-US" dirty="0"/>
              <a:t>✅ Install Azure Functions Core Tools</a:t>
            </a:r>
          </a:p>
          <a:p>
            <a:endParaRPr lang="en-US" dirty="0"/>
          </a:p>
          <a:p>
            <a:r>
              <a:rPr lang="en-US" dirty="0"/>
              <a:t>✅ Install Azure CLI 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348513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645-2C59-BB56-5CDA-9636874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AF84BC-0995-572E-C0C5-D8FB6B160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246" y="2488619"/>
            <a:ext cx="54483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4F8-E463-045B-B646-F50A12C8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Azure functions core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B8C8-CB41-ABBE-B06E-A95C03CF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-g azure-functions-core-tools@4 --unsafe-perm true</a:t>
            </a:r>
          </a:p>
          <a:p>
            <a:r>
              <a:rPr lang="en-US" sz="2800" b="1" dirty="0"/>
              <a:t>Azure Functions Core Tools</a:t>
            </a:r>
            <a:r>
              <a:rPr lang="en-US" sz="2800" dirty="0"/>
              <a:t> is a powerful </a:t>
            </a:r>
            <a:r>
              <a:rPr lang="en-US" sz="2800" b="1" dirty="0"/>
              <a:t>command-line interface (CLI)</a:t>
            </a:r>
            <a:r>
              <a:rPr lang="en-US" sz="2800" dirty="0"/>
              <a:t> that lets you </a:t>
            </a:r>
            <a:r>
              <a:rPr lang="en-US" sz="2800" b="1" dirty="0"/>
              <a:t>create, run, debug, and deploy</a:t>
            </a:r>
            <a:r>
              <a:rPr lang="en-US" sz="2800" dirty="0"/>
              <a:t> Azure Functions locally on your machine.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777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901-9A8F-E627-9F10-D1242861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D8EFF-1EE4-F00F-DA94-33CBC9EA3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438" y="3026569"/>
            <a:ext cx="3981450" cy="19240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443C7-C7FD-53EE-3062-DF9ECA7E6232}"/>
              </a:ext>
            </a:extLst>
          </p:cNvPr>
          <p:cNvSpPr txBox="1"/>
          <p:nvPr/>
        </p:nvSpPr>
        <p:spPr>
          <a:xfrm>
            <a:off x="3078949" y="242655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250176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A5B1-1E29-CEFD-8BC3-4A2529CA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2C3BD-2212-9C4F-B482-7A4B66D35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25" y="2997994"/>
            <a:ext cx="6772275" cy="1981200"/>
          </a:xfrm>
        </p:spPr>
      </p:pic>
    </p:spTree>
    <p:extLst>
      <p:ext uri="{BB962C8B-B14F-4D97-AF65-F5344CB8AC3E}">
        <p14:creationId xmlns:p14="http://schemas.microsoft.com/office/powerpoint/2010/main" val="378561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FB8D-40A5-655A-362D-CEBD1D5B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22C1B-F153-4DC0-BA0D-0A5CF1401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113" y="2983706"/>
            <a:ext cx="7658100" cy="2009775"/>
          </a:xfrm>
        </p:spPr>
      </p:pic>
    </p:spTree>
    <p:extLst>
      <p:ext uri="{BB962C8B-B14F-4D97-AF65-F5344CB8AC3E}">
        <p14:creationId xmlns:p14="http://schemas.microsoft.com/office/powerpoint/2010/main" val="377586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Backing 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8735-F0E5-6D08-B4F5-AFCAAD18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1E0F-13A9-8719-82C8-960BE8BF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Imagine You're Hosting a Party </a:t>
            </a:r>
          </a:p>
          <a:p>
            <a:r>
              <a:rPr lang="en-US" b="1" dirty="0"/>
              <a:t>Consumption Plan</a:t>
            </a:r>
            <a:r>
              <a:rPr lang="en-US" dirty="0"/>
              <a:t>: You </a:t>
            </a:r>
            <a:r>
              <a:rPr lang="en-US" b="1" dirty="0"/>
              <a:t>rent a hall only when guests arrive</a:t>
            </a:r>
            <a:r>
              <a:rPr lang="en-US" dirty="0"/>
              <a:t>. You don’t pay if nobody shows up.</a:t>
            </a:r>
          </a:p>
          <a:p>
            <a:r>
              <a:rPr lang="en-US" b="1" dirty="0"/>
              <a:t>Premium Plan</a:t>
            </a:r>
            <a:r>
              <a:rPr lang="en-US" dirty="0"/>
              <a:t>: You </a:t>
            </a:r>
            <a:r>
              <a:rPr lang="en-US" b="1" dirty="0"/>
              <a:t>rent a bigger hall that’s always ready</a:t>
            </a:r>
            <a:r>
              <a:rPr lang="en-US" dirty="0"/>
              <a:t>, with air-conditioning and faster service—even if no one shows up.</a:t>
            </a:r>
          </a:p>
          <a:p>
            <a:r>
              <a:rPr lang="en-US" b="1" dirty="0"/>
              <a:t>Dedicated Plan (App Service Plan)</a:t>
            </a:r>
            <a:r>
              <a:rPr lang="en-US" dirty="0"/>
              <a:t>: You </a:t>
            </a:r>
            <a:r>
              <a:rPr lang="en-US" b="1" dirty="0"/>
              <a:t>buy your own event hall</a:t>
            </a:r>
            <a:r>
              <a:rPr lang="en-US" dirty="0"/>
              <a:t>, always available, even if you throw no parties.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271D-91ED-4F5E-2D6E-6105F2B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5" y="4459664"/>
            <a:ext cx="1879862" cy="1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0AE-4D2E-5762-9AE6-78E4781D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279E1E-E3ED-FCC9-5970-4C0A7A9BCD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4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745926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139287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9395985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9692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Consumption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Premium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Dedicated Plan (App Service)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1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Billing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Pay-per-execution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reserved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always-on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6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Scaling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many)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with pre-warmed instances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auto-scale (limited)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43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Cold Start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Yes (functions may sleep)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(pre-warmed instances)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99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VNET Integration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8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Max Execution 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 mins (can be extended to 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Best For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Infrequent, lightweight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High-performance, low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always-on workloads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36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3F2-20AE-11D2-0DD2-EC10CC4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5C71-14D0-5A5E-F56E-5263817E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Consumption Plan</a:t>
            </a:r>
          </a:p>
          <a:p>
            <a:r>
              <a:rPr lang="en-US" b="1" dirty="0"/>
              <a:t>Ideal for: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Infrequent tasks (e.g., daily report generator, webhook).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Startups or PoC (pay only when used).</a:t>
            </a:r>
          </a:p>
          <a:p>
            <a:r>
              <a:rPr lang="en-US" b="1" dirty="0"/>
              <a:t>Pros:</a:t>
            </a:r>
            <a:r>
              <a:rPr lang="en-US" dirty="0"/>
              <a:t> Cheapest, zero idle cost.</a:t>
            </a:r>
          </a:p>
          <a:p>
            <a:r>
              <a:rPr lang="en-US" b="1" dirty="0"/>
              <a:t>Cons:</a:t>
            </a:r>
            <a:r>
              <a:rPr lang="en-US" dirty="0"/>
              <a:t> Cold start delay, limited VNET, timeout limits.</a:t>
            </a:r>
          </a:p>
        </p:txBody>
      </p:sp>
    </p:spTree>
    <p:extLst>
      <p:ext uri="{BB962C8B-B14F-4D97-AF65-F5344CB8AC3E}">
        <p14:creationId xmlns:p14="http://schemas.microsoft.com/office/powerpoint/2010/main" val="3462062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A4B-8CE2-1E2C-32C1-93D336E7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55BD-7BD0-198B-B690-05CF1BD5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APIs, chatbots, queues that need fast response times.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Business-critical tasks requiring VNET, no cold starts.</a:t>
            </a:r>
          </a:p>
          <a:p>
            <a:r>
              <a:rPr lang="en-US" b="1" dirty="0"/>
              <a:t>Pros</a:t>
            </a:r>
            <a:r>
              <a:rPr lang="en-US" dirty="0"/>
              <a:t>: Fast, flexible scaling, VNET access.</a:t>
            </a:r>
          </a:p>
          <a:p>
            <a:r>
              <a:rPr lang="en-US" b="1" dirty="0"/>
              <a:t>Cons</a:t>
            </a:r>
            <a:r>
              <a:rPr lang="en-US" dirty="0"/>
              <a:t>: Costs more than consumption.</a:t>
            </a:r>
          </a:p>
        </p:txBody>
      </p:sp>
    </p:spTree>
    <p:extLst>
      <p:ext uri="{BB962C8B-B14F-4D97-AF65-F5344CB8AC3E}">
        <p14:creationId xmlns:p14="http://schemas.microsoft.com/office/powerpoint/2010/main" val="3256503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06A5-9B99-1333-C787-97695C1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(App Service Plan)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5552-410C-DFCC-E9A2-7240130B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Organizations already using App Services.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Apps needing always-on compute with consistent load.</a:t>
            </a:r>
          </a:p>
          <a:p>
            <a:r>
              <a:rPr lang="en-US" b="1" dirty="0"/>
              <a:t>Pros</a:t>
            </a:r>
            <a:r>
              <a:rPr lang="en-US" dirty="0"/>
              <a:t>: Full control, supports hybrid apps.</a:t>
            </a:r>
          </a:p>
          <a:p>
            <a:r>
              <a:rPr lang="en-US" b="1" dirty="0"/>
              <a:t>Cons</a:t>
            </a:r>
            <a:r>
              <a:rPr lang="en-US" dirty="0"/>
              <a:t>: You pay even when idle.</a:t>
            </a:r>
          </a:p>
        </p:txBody>
      </p:sp>
    </p:spTree>
    <p:extLst>
      <p:ext uri="{BB962C8B-B14F-4D97-AF65-F5344CB8AC3E}">
        <p14:creationId xmlns:p14="http://schemas.microsoft.com/office/powerpoint/2010/main" val="3066322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6F25-F1C5-C767-B806-687FFF2A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Pricing Calculator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1C7CB-0325-63C6-126B-B1B7F1328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431" y="2108200"/>
            <a:ext cx="6041463" cy="3760788"/>
          </a:xfrm>
        </p:spPr>
      </p:pic>
    </p:spTree>
    <p:extLst>
      <p:ext uri="{BB962C8B-B14F-4D97-AF65-F5344CB8AC3E}">
        <p14:creationId xmlns:p14="http://schemas.microsoft.com/office/powerpoint/2010/main" val="303999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659</TotalTime>
  <Words>1720</Words>
  <Application>Microsoft Office PowerPoint</Application>
  <PresentationFormat>Widescreen</PresentationFormat>
  <Paragraphs>254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NodeJS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NodeJS</vt:lpstr>
      <vt:lpstr>Setup</vt:lpstr>
      <vt:lpstr>Setup</vt:lpstr>
      <vt:lpstr>Setup: Azure functions core tools</vt:lpstr>
      <vt:lpstr>Timer Trigger in Azure Functions</vt:lpstr>
      <vt:lpstr>Timer Trigger in Azure Functions</vt:lpstr>
      <vt:lpstr>Timer Trigger in Azure Functions</vt:lpstr>
      <vt:lpstr>What is a Queue Trigger?</vt:lpstr>
      <vt:lpstr>Queue Trigger: Storage Explorer</vt:lpstr>
      <vt:lpstr>Queue Trigger</vt:lpstr>
      <vt:lpstr>Blob Trigger</vt:lpstr>
      <vt:lpstr>Blog Trigger: When to Use It</vt:lpstr>
      <vt:lpstr>Consumption Plan vs Premium Plan vs Dedicated Plan</vt:lpstr>
      <vt:lpstr>Consumption Plan vs Premium Plan vs Dedicated Plan</vt:lpstr>
      <vt:lpstr>Consumption Plan</vt:lpstr>
      <vt:lpstr>Premium Plan</vt:lpstr>
      <vt:lpstr>Dedicated (App Service Plan)</vt:lpstr>
      <vt:lpstr>Azure Pricing Calculator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21</cp:revision>
  <dcterms:created xsi:type="dcterms:W3CDTF">2025-06-01T15:53:29Z</dcterms:created>
  <dcterms:modified xsi:type="dcterms:W3CDTF">2025-06-10T16:54:48Z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